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2" r:id="rId2"/>
    <p:sldId id="365" r:id="rId3"/>
    <p:sldId id="397" r:id="rId4"/>
    <p:sldId id="398" r:id="rId5"/>
    <p:sldId id="399" r:id="rId6"/>
    <p:sldId id="367" r:id="rId7"/>
    <p:sldId id="383" r:id="rId8"/>
    <p:sldId id="366" r:id="rId9"/>
    <p:sldId id="368" r:id="rId10"/>
    <p:sldId id="370" r:id="rId11"/>
    <p:sldId id="371" r:id="rId12"/>
    <p:sldId id="400" r:id="rId13"/>
    <p:sldId id="401" r:id="rId14"/>
    <p:sldId id="372" r:id="rId15"/>
    <p:sldId id="373" r:id="rId16"/>
    <p:sldId id="384" r:id="rId17"/>
    <p:sldId id="392" r:id="rId18"/>
    <p:sldId id="379" r:id="rId19"/>
    <p:sldId id="385" r:id="rId20"/>
    <p:sldId id="393" r:id="rId21"/>
    <p:sldId id="386" r:id="rId22"/>
    <p:sldId id="394" r:id="rId23"/>
    <p:sldId id="387" r:id="rId24"/>
    <p:sldId id="395" r:id="rId25"/>
    <p:sldId id="396" r:id="rId26"/>
    <p:sldId id="388" r:id="rId27"/>
    <p:sldId id="390" r:id="rId28"/>
    <p:sldId id="389" r:id="rId29"/>
    <p:sldId id="402" r:id="rId30"/>
    <p:sldId id="391" r:id="rId31"/>
    <p:sldId id="381" r:id="rId32"/>
    <p:sldId id="403" r:id="rId33"/>
    <p:sldId id="342" r:id="rId3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 Gray" initials="JG" lastIdx="1" clrIdx="0">
    <p:extLst>
      <p:ext uri="{19B8F6BF-5375-455C-9EA6-DF929625EA0E}">
        <p15:presenceInfo xmlns:p15="http://schemas.microsoft.com/office/powerpoint/2012/main" userId="Jaime G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51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EC011-5D60-4088-B315-D9915BC7E9C0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B2197-5B5F-43CF-84F7-3DC2D36290C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5826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B1648-DB82-4484-879E-F63FF6A707BF}" type="slidenum">
              <a:rPr lang="es-PE" smtClean="0"/>
              <a:t>33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098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100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3737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0111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8000"/>
                </a:schemeClr>
              </a:gs>
              <a:gs pos="100000">
                <a:schemeClr val="bg1"/>
              </a:gs>
            </a:gsLst>
            <a:lin ang="159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1530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3119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8375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0956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830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5820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8787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6379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2901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8EA6-3AF7-4703-A987-750F68398D3E}" type="datetimeFigureOut">
              <a:rPr lang="es-PE" smtClean="0"/>
              <a:t>25/10/22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023E4-A340-468B-942B-05D7C2ED1A4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2320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npg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1" y="47691"/>
            <a:ext cx="2163583" cy="1919520"/>
          </a:xfrm>
          <a:prstGeom prst="rect">
            <a:avLst/>
          </a:prstGeom>
        </p:spPr>
      </p:pic>
      <p:pic>
        <p:nvPicPr>
          <p:cNvPr id="14" name="Imagen 13" descr="construction-infrastructu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8"/>
          <a:stretch/>
        </p:blipFill>
        <p:spPr>
          <a:xfrm>
            <a:off x="1" y="0"/>
            <a:ext cx="12191998" cy="691097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2"/>
            <a:ext cx="12191997" cy="691097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00" dirty="0">
              <a:solidFill>
                <a:prstClr val="white"/>
              </a:solidFill>
            </a:endParaRPr>
          </a:p>
        </p:txBody>
      </p:sp>
      <p:pic>
        <p:nvPicPr>
          <p:cNvPr id="10" name="Imagen 9" descr="npg-07.png">
            <a:extLst>
              <a:ext uri="{FF2B5EF4-FFF2-40B4-BE49-F238E27FC236}">
                <a16:creationId xmlns:a16="http://schemas.microsoft.com/office/drawing/2014/main" id="{A5B6B06A-A243-41C7-BC28-378523E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2" y="-87980"/>
            <a:ext cx="2163583" cy="191952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5C2038C-5F72-4C98-8EB6-60CCA9D1EE39}"/>
              </a:ext>
            </a:extLst>
          </p:cNvPr>
          <p:cNvSpPr/>
          <p:nvPr/>
        </p:nvSpPr>
        <p:spPr>
          <a:xfrm>
            <a:off x="1093479" y="871780"/>
            <a:ext cx="10797899" cy="609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s-MX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>
              <a:lnSpc>
                <a:spcPct val="80000"/>
              </a:lnSpc>
            </a:pPr>
            <a:r>
              <a:rPr lang="es-MX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Sociedad Chilena de Derecho de la Construcción</a:t>
            </a:r>
          </a:p>
          <a:p>
            <a:pPr algn="ctr">
              <a:lnSpc>
                <a:spcPct val="80000"/>
              </a:lnSpc>
            </a:pPr>
            <a:r>
              <a:rPr lang="es-MX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Universidad de los Andes</a:t>
            </a:r>
          </a:p>
          <a:p>
            <a:pPr algn="ctr">
              <a:lnSpc>
                <a:spcPct val="80000"/>
              </a:lnSpc>
            </a:pPr>
            <a:endParaRPr lang="es-MX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>
              <a:lnSpc>
                <a:spcPct val="80000"/>
              </a:lnSpc>
            </a:pPr>
            <a:r>
              <a:rPr lang="es-MX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III Congreso Internacional de Derecho de Construcción</a:t>
            </a:r>
          </a:p>
          <a:p>
            <a:pPr algn="ctr">
              <a:lnSpc>
                <a:spcPct val="80000"/>
              </a:lnSpc>
            </a:pPr>
            <a:endParaRPr lang="es-MX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>
              <a:lnSpc>
                <a:spcPct val="80000"/>
              </a:lnSpc>
            </a:pPr>
            <a:endParaRPr lang="es-P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P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Experiencia en contratos de colaboración en Latinoamérica y cómo superar sus barreras para progresar</a:t>
            </a:r>
            <a:endParaRPr lang="es-PE" sz="333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>
              <a:lnSpc>
                <a:spcPct val="80000"/>
              </a:lnSpc>
            </a:pPr>
            <a:endParaRPr lang="es-PE" sz="333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>
              <a:lnSpc>
                <a:spcPct val="80000"/>
              </a:lnSpc>
            </a:pPr>
            <a:endParaRPr lang="es-PE" sz="333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>
              <a:lnSpc>
                <a:spcPct val="80000"/>
              </a:lnSpc>
            </a:pPr>
            <a:r>
              <a:rPr lang="es-PE" sz="33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Jaime Gray</a:t>
            </a:r>
          </a:p>
          <a:p>
            <a:pPr>
              <a:lnSpc>
                <a:spcPct val="80000"/>
              </a:lnSpc>
            </a:pPr>
            <a:endParaRPr lang="es-PE" sz="2400" dirty="0">
              <a:solidFill>
                <a:prstClr val="white"/>
              </a:solidFill>
              <a:latin typeface="ZizouSlab-Light"/>
            </a:endParaRPr>
          </a:p>
          <a:p>
            <a:pPr>
              <a:lnSpc>
                <a:spcPct val="80000"/>
              </a:lnSpc>
            </a:pPr>
            <a:r>
              <a:rPr lang="es-PE" sz="2400" dirty="0">
                <a:solidFill>
                  <a:prstClr val="white"/>
                </a:solidFill>
                <a:latin typeface="ZizouSlab-Light"/>
              </a:rPr>
              <a:t>Octubre, 2022</a:t>
            </a:r>
          </a:p>
        </p:txBody>
      </p:sp>
    </p:spTree>
    <p:extLst>
      <p:ext uri="{BB962C8B-B14F-4D97-AF65-F5344CB8AC3E}">
        <p14:creationId xmlns:p14="http://schemas.microsoft.com/office/powerpoint/2010/main" val="356122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¿Qué debemos entender por colaboración?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Derecho Civil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Podetti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800" i="1" dirty="0">
                <a:latin typeface="Zizou Slab Regular" pitchFamily="50" charset="0"/>
              </a:rPr>
              <a:t>“Es un contrato de … colaboración gestoria de actos materiales …. El cumplimiento de las obligaciones requiere … </a:t>
            </a:r>
            <a:r>
              <a:rPr lang="es-MX" sz="2800" i="1" u="sng" dirty="0">
                <a:latin typeface="Zizou Slab Regular" pitchFamily="50" charset="0"/>
              </a:rPr>
              <a:t>de la colaboración de ambas partes, lo que incrementa el papel de la buena fe y de la lealtad recíprocas como patrones de conducta del constructor y el comitente”</a:t>
            </a:r>
            <a:r>
              <a:rPr lang="es-MX" sz="2800" dirty="0">
                <a:latin typeface="Zizou Slab Regular" pitchFamily="50" charset="0"/>
              </a:rPr>
              <a:t>.</a:t>
            </a:r>
          </a:p>
          <a:p>
            <a:pPr algn="just">
              <a:buClr>
                <a:srgbClr val="0070C0"/>
              </a:buClr>
            </a:pPr>
            <a:endParaRPr lang="es-MX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4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¿Qué debemos entender por colaboración?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NEC 3 – Esquema Básico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dirty="0">
              <a:latin typeface="Zizou Slab Regular" pitchFamily="5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D07650-0D23-7E44-95DA-230A12E3E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3" y="3307976"/>
            <a:ext cx="11832892" cy="21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5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174126" y="474345"/>
            <a:ext cx="1014145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¿Qué debemos entender por colaboración?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NEC 3 – Esquema Básico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r>
              <a:rPr lang="es-MX" sz="2800" dirty="0">
                <a:latin typeface="Zizou Slab Regular" pitchFamily="50" charset="0"/>
              </a:rPr>
              <a:t>Herramientas colaborativas:</a:t>
            </a:r>
          </a:p>
          <a:p>
            <a:endParaRPr lang="es-MX" sz="2800" dirty="0">
              <a:latin typeface="Zizou Slab Regular" pitchFamily="50" charset="0"/>
            </a:endParaRPr>
          </a:p>
          <a:p>
            <a:r>
              <a:rPr lang="es-MX" sz="2800" dirty="0">
                <a:latin typeface="Zizou Slab Regular" pitchFamily="50" charset="0"/>
              </a:rPr>
              <a:t>Alertas Tempranas, Reuniones de Reducción de Riesgos, Programa Revisado, Sistema de Registro y entrada y salida de comunicaciones, eventos compensables, sistema de pago según opción, solución de controversias contemporáneo a la ejecución de la obra, etc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9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174126" y="474345"/>
            <a:ext cx="101414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¿Qué debemos entender por colaboración?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NEC 3 – Esquema PDS colaborativo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r>
              <a:rPr lang="es-MX" sz="2800" dirty="0">
                <a:latin typeface="Zizou Slab Regular" pitchFamily="50" charset="0"/>
              </a:rPr>
              <a:t>Cláusulas X 12 Partnering NEC 3 / Colaboración Multiparte NEC 4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Contrato de Alianza NEC 4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NEC 4 – X 22 ECI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8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¿Qué debemos entender por colaboración?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David Mosey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FAC 1 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Es compartir información oportunamente, para la mejor de decisiones.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Tiene sentido comercial. No es un tema de sofisticación, fe o </a:t>
            </a:r>
            <a:r>
              <a:rPr lang="es-MX" sz="2800" i="1" dirty="0">
                <a:latin typeface="Zizou Slab Regular" pitchFamily="50" charset="0"/>
              </a:rPr>
              <a:t>wishful thinking</a:t>
            </a:r>
          </a:p>
        </p:txBody>
      </p:sp>
    </p:spTree>
    <p:extLst>
      <p:ext uri="{BB962C8B-B14F-4D97-AF65-F5344CB8AC3E}">
        <p14:creationId xmlns:p14="http://schemas.microsoft.com/office/powerpoint/2010/main" val="357522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¿Qué debemos entender por colaboración?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Entonces estamos frente a un muy amplio concepto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Desde compartir información y emplear herramientas de gestión como alertas tempranas, programas, costos determinados y desestimados, eventos compensables, etc., siempre adecuadamente.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A hacer contratos que pueden ser multiparte donde los propios objetivos se toman en conjunto al igual que las decisiones y riesgos del proyecto (como </a:t>
            </a:r>
            <a:r>
              <a:rPr lang="es-MX" sz="2800" i="1" dirty="0">
                <a:latin typeface="Zizou Slab Regular" pitchFamily="50" charset="0"/>
              </a:rPr>
              <a:t>sistema de entrega del proyecto</a:t>
            </a:r>
            <a:r>
              <a:rPr lang="es-MX" sz="2800" dirty="0">
                <a:latin typeface="Zizou Slab Regular" pitchFamily="50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9366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¿Qué debemos entender por colaboración?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Entonces estamos frente a un muy amplio concepto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Desde: 					A: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Compartir información 			Tomar riesgos en conjunto</a:t>
            </a: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Asignar objetivos				Crear y compartir objetivos</a:t>
            </a: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Herramientas de gestión			Más compartir Ganancias y 						Pérdidas 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0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aplica?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National Alliance Contracting Guidelines</a:t>
            </a:r>
          </a:p>
          <a:p>
            <a:pPr algn="ctr"/>
            <a:endParaRPr lang="es-MX" sz="2800" dirty="0">
              <a:latin typeface="Zizou Slab Regular" pitchFamily="50" charset="0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/>
              <a:t>Alliance contracting is delivering major capital assets, where a public sector agency (the Owner) works collaboratively with private sector parties (Non-Owner Participants or NOPs). All Participants are required to work together </a:t>
            </a:r>
            <a:r>
              <a:rPr lang="en-US" sz="2800" u="sng" dirty="0"/>
              <a:t>in good faith, acting with integrity and making best-for-project decisions</a:t>
            </a:r>
            <a:r>
              <a:rPr lang="en-US" sz="2800" dirty="0"/>
              <a:t>. </a:t>
            </a:r>
            <a:endParaRPr lang="es-MX" sz="2800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4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aplica?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National Alliance Contracting Guidelines</a:t>
            </a:r>
          </a:p>
          <a:p>
            <a:pPr algn="ctr"/>
            <a:endParaRPr lang="en-US" sz="2800" dirty="0"/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/>
              <a:t>Working as an integrated, collaborative team, they make unanimous decisions on all key project delivery issues. 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endParaRPr lang="en-US" sz="2800" dirty="0"/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dirty="0"/>
              <a:t>The alliance structure capitalizes on the relationships between the Participants, removes organizational barriers and encourages effective integration with the Owner.</a:t>
            </a:r>
            <a:r>
              <a:rPr lang="es-PE" sz="2800" dirty="0"/>
              <a:t>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909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P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Juegos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 Panamericanos Lima 2019</a:t>
            </a:r>
          </a:p>
        </p:txBody>
      </p:sp>
      <p:pic>
        <p:nvPicPr>
          <p:cNvPr id="2" name="Imagen 1" descr="Un estadio de fútbol&#10;&#10;Descripción generada automáticamente">
            <a:extLst>
              <a:ext uri="{FF2B5EF4-FFF2-40B4-BE49-F238E27FC236}">
                <a16:creationId xmlns:a16="http://schemas.microsoft.com/office/drawing/2014/main" id="{46202137-A774-47B2-B570-8A6AC6C30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67" y="2169915"/>
            <a:ext cx="6559064" cy="421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77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Introducción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¿Por qué los contratos de construcción traen tantos problemas y tan poca certidumbre en plazo y precio?</a:t>
            </a: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La actividad de construcción e ingeniería es evidentemente riesgosa y los montos involucrados son muy altos.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56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P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Juegos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 Panamericanos Lima 2019</a:t>
            </a:r>
          </a:p>
          <a:p>
            <a:pPr algn="ctr"/>
            <a:endParaRPr lang="en-US" sz="2800" dirty="0"/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/>
              <a:t>Se hizo un G2G con el Gobierno del Reino Unido / PMO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/>
              <a:t>Se creó un régimen de excepción de la LCE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/>
              <a:t>Se emplearon Contratos NEC 3 Opción F</a:t>
            </a:r>
          </a:p>
          <a:p>
            <a:pPr lvl="2" algn="just">
              <a:buClr>
                <a:srgbClr val="0070C0"/>
              </a:buClr>
            </a:pPr>
            <a:r>
              <a:rPr lang="es-MX" sz="2800" dirty="0"/>
              <a:t>Herramientas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/>
              <a:t>Se emplearon Dispute Boards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/>
              <a:t>En 20 meses se construyeron todas las facilidades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/>
              <a:t>4 proyectos resolvieron todo via DBs y evitando disputas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/>
              <a:t>1 proyecto no tuvo un solo reclamo formal resuelto por DBs</a:t>
            </a:r>
          </a:p>
        </p:txBody>
      </p:sp>
    </p:spTree>
    <p:extLst>
      <p:ext uri="{BB962C8B-B14F-4D97-AF65-F5344CB8AC3E}">
        <p14:creationId xmlns:p14="http://schemas.microsoft.com/office/powerpoint/2010/main" val="1174187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Autoridad de Reconstrucción con Cambios</a:t>
            </a:r>
          </a:p>
        </p:txBody>
      </p:sp>
      <p:pic>
        <p:nvPicPr>
          <p:cNvPr id="2" name="Imagen 1" descr="Vista desde lo alto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CA141879-B6AE-4E8F-B1E0-E606B4F58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62" y="2293007"/>
            <a:ext cx="5591874" cy="419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650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Autoridad de Reconstrucción con Cambios</a:t>
            </a:r>
          </a:p>
          <a:p>
            <a:pPr algn="ctr"/>
            <a:endParaRPr lang="en-US" sz="2800" dirty="0"/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hizo un G2G con el Gobierno del Reino Unido /PMO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creó un régimen de excepción de la LCE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emplearon Contratos NEC 3 Opción F, básicamente</a:t>
            </a: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	Herramientas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emplearon Dispute Boards.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En plena ejecución.</a:t>
            </a:r>
          </a:p>
        </p:txBody>
      </p:sp>
    </p:spTree>
    <p:extLst>
      <p:ext uri="{BB962C8B-B14F-4D97-AF65-F5344CB8AC3E}">
        <p14:creationId xmlns:p14="http://schemas.microsoft.com/office/powerpoint/2010/main" val="3670271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Escuelas Bicentenario</a:t>
            </a:r>
          </a:p>
        </p:txBody>
      </p:sp>
      <p:pic>
        <p:nvPicPr>
          <p:cNvPr id="2" name="Imagen 1" descr="Imagen de la pantalla de un puente&#10;&#10;Descripción generada automáticamente con confianza media">
            <a:extLst>
              <a:ext uri="{FF2B5EF4-FFF2-40B4-BE49-F238E27FC236}">
                <a16:creationId xmlns:a16="http://schemas.microsoft.com/office/drawing/2014/main" id="{7A7C93F4-413A-4DF4-A737-4499E102C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48" y="2416315"/>
            <a:ext cx="6832303" cy="384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3628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Escuelas Bicentenario</a:t>
            </a:r>
          </a:p>
          <a:p>
            <a:pPr algn="ctr"/>
            <a:endParaRPr lang="en-US" sz="2800" dirty="0"/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hizo un G2G con el Gobierno del Reino Unido / PMO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creó un régimen de excepción de la LCE.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emplearon Contratos NEC 4</a:t>
            </a: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X 22 ECI Etapa 1 Opción A para ingeniería y E para construcción de las escuelas de contingencia.  Etapa 2 será con la opción C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emplean Dispute Boards.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En plena ejecución.</a:t>
            </a:r>
          </a:p>
        </p:txBody>
      </p:sp>
    </p:spTree>
    <p:extLst>
      <p:ext uri="{BB962C8B-B14F-4D97-AF65-F5344CB8AC3E}">
        <p14:creationId xmlns:p14="http://schemas.microsoft.com/office/powerpoint/2010/main" val="3288478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Otros G2G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51ED42-C6A6-195C-7924-5C039853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10" y="2601256"/>
            <a:ext cx="5257404" cy="295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Imagen que contiene carretera&#10;&#10;Descripción generada automáticamente">
            <a:extLst>
              <a:ext uri="{FF2B5EF4-FFF2-40B4-BE49-F238E27FC236}">
                <a16:creationId xmlns:a16="http://schemas.microsoft.com/office/drawing/2014/main" id="{1AE24C60-BA8D-4242-9A25-6CDCB9D90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5" y="2601256"/>
            <a:ext cx="5191607" cy="295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67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Otros G2G</a:t>
            </a:r>
          </a:p>
          <a:p>
            <a:pPr algn="ctr"/>
            <a:endParaRPr lang="en-US" sz="2800" dirty="0"/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Corea y Francia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	Aeropuerto de Chincheros, Hospital Lorena, Carretera Central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Contratos FIDIC Modificados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Distinta intensidad de colaboración</a:t>
            </a:r>
          </a:p>
        </p:txBody>
      </p:sp>
    </p:spTree>
    <p:extLst>
      <p:ext uri="{BB962C8B-B14F-4D97-AF65-F5344CB8AC3E}">
        <p14:creationId xmlns:p14="http://schemas.microsoft.com/office/powerpoint/2010/main" val="218831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Privados</a:t>
            </a:r>
          </a:p>
          <a:p>
            <a:pPr algn="ctr"/>
            <a:endParaRPr lang="en-US" sz="2800" dirty="0"/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Mineros - ECI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Infraestructura Transportes - Concesionarios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Inmobiliarios y otros</a:t>
            </a:r>
          </a:p>
        </p:txBody>
      </p:sp>
    </p:spTree>
    <p:extLst>
      <p:ext uri="{BB962C8B-B14F-4D97-AF65-F5344CB8AC3E}">
        <p14:creationId xmlns:p14="http://schemas.microsoft.com/office/powerpoint/2010/main" val="2411092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Dificultades</a:t>
            </a:r>
          </a:p>
          <a:p>
            <a:pPr algn="ctr"/>
            <a:endParaRPr lang="en-US" sz="2800" dirty="0"/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Confusión en lo que es colaborativo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Cambio en alineamientos de intereses / Drivers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	No es lo mismo estar en los Juegos Panamericanos que en los 	demás proyectos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No caló la cultura al 100%</a:t>
            </a:r>
          </a:p>
        </p:txBody>
      </p:sp>
    </p:spTree>
    <p:extLst>
      <p:ext uri="{BB962C8B-B14F-4D97-AF65-F5344CB8AC3E}">
        <p14:creationId xmlns:p14="http://schemas.microsoft.com/office/powerpoint/2010/main" val="2278611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Dificultades</a:t>
            </a:r>
          </a:p>
          <a:p>
            <a:pPr algn="ctr"/>
            <a:endParaRPr lang="en-US" sz="2800" dirty="0"/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La isla contractual, necesita integrarse a los sistemas de contratación pública y privada: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CGR, Invierte.pe, Licencias, Medio Ambiente, Gestión de Agua, Arqueología, etc</a:t>
            </a:r>
          </a:p>
        </p:txBody>
      </p:sp>
    </p:spTree>
    <p:extLst>
      <p:ext uri="{BB962C8B-B14F-4D97-AF65-F5344CB8AC3E}">
        <p14:creationId xmlns:p14="http://schemas.microsoft.com/office/powerpoint/2010/main" val="283899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Introducción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¿Por qué los contratos de construcción traen tantos problemas y tan poca certidumbre en plazo y precio?</a:t>
            </a: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trabaja muy poco en el estudio de los riesgos del proyecto, en una estrategia de contratación y en identificar el sistema de entrega del proyecto de manera específica del proyecto o programa.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03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aplicó?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Éxitos</a:t>
            </a:r>
          </a:p>
          <a:p>
            <a:pPr algn="ctr"/>
            <a:endParaRPr lang="en-US" sz="2800" dirty="0"/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¡ Se ejecutaron los proyectos !!!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ejecutarán los proyectos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Se resolverán los temas finales en arbitraje  </a:t>
            </a:r>
          </a:p>
        </p:txBody>
      </p:sp>
    </p:spTree>
    <p:extLst>
      <p:ext uri="{BB962C8B-B14F-4D97-AF65-F5344CB8AC3E}">
        <p14:creationId xmlns:p14="http://schemas.microsoft.com/office/powerpoint/2010/main" val="422217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Conclusiones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es-PE" sz="2800" dirty="0"/>
              <a:t>La colaboración en los contratos de infraestructura pública y privada ha llegado para quedarse.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endParaRPr lang="es-PE" sz="2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es-PE" sz="2800" dirty="0"/>
              <a:t>Es necesario un cambio cultural y evidente entrenamiento.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endParaRPr lang="es-PE" sz="2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es-PE" sz="2800" dirty="0"/>
              <a:t>Son necesarios ajustes en los sistemas y no solo en las normas de contratación y control.</a:t>
            </a:r>
          </a:p>
        </p:txBody>
      </p:sp>
    </p:spTree>
    <p:extLst>
      <p:ext uri="{BB962C8B-B14F-4D97-AF65-F5344CB8AC3E}">
        <p14:creationId xmlns:p14="http://schemas.microsoft.com/office/powerpoint/2010/main" val="1435497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superar las barreras?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es-PE" sz="2800" dirty="0"/>
              <a:t>Aplicando el PDS que mi proyecto o programa demanda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endParaRPr lang="es-PE" sz="2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es-PE" sz="2800" dirty="0"/>
              <a:t>Aplicando las mejores prácticas ya existentes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endParaRPr lang="es-PE" sz="2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es-PE" sz="2800" dirty="0"/>
              <a:t>Haciendo camino al andar</a:t>
            </a:r>
          </a:p>
        </p:txBody>
      </p:sp>
    </p:spTree>
    <p:extLst>
      <p:ext uri="{BB962C8B-B14F-4D97-AF65-F5344CB8AC3E}">
        <p14:creationId xmlns:p14="http://schemas.microsoft.com/office/powerpoint/2010/main" val="49998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npg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1" y="47691"/>
            <a:ext cx="2163583" cy="1919520"/>
          </a:xfrm>
          <a:prstGeom prst="rect">
            <a:avLst/>
          </a:prstGeom>
        </p:spPr>
      </p:pic>
      <p:pic>
        <p:nvPicPr>
          <p:cNvPr id="14" name="Imagen 13" descr="construction-infrastructur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8"/>
          <a:stretch/>
        </p:blipFill>
        <p:spPr>
          <a:xfrm>
            <a:off x="1" y="0"/>
            <a:ext cx="12788612" cy="691097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" y="2"/>
            <a:ext cx="12788612" cy="691097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800" dirty="0">
              <a:solidFill>
                <a:prstClr val="white"/>
              </a:solidFill>
            </a:endParaRPr>
          </a:p>
        </p:txBody>
      </p:sp>
      <p:pic>
        <p:nvPicPr>
          <p:cNvPr id="10" name="Imagen 9" descr="npg-07.png">
            <a:extLst>
              <a:ext uri="{FF2B5EF4-FFF2-40B4-BE49-F238E27FC236}">
                <a16:creationId xmlns:a16="http://schemas.microsoft.com/office/drawing/2014/main" id="{A5B6B06A-A243-41C7-BC28-378523EA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5" y="182960"/>
            <a:ext cx="2163583" cy="1919520"/>
          </a:xfrm>
          <a:prstGeom prst="rect">
            <a:avLst/>
          </a:prstGeom>
        </p:spPr>
      </p:pic>
      <p:sp>
        <p:nvSpPr>
          <p:cNvPr id="9" name="6 Rectángulo">
            <a:extLst>
              <a:ext uri="{FF2B5EF4-FFF2-40B4-BE49-F238E27FC236}">
                <a16:creationId xmlns:a16="http://schemas.microsoft.com/office/drawing/2014/main" id="{1793D012-BEA5-416C-88C5-7020F377F859}"/>
              </a:ext>
            </a:extLst>
          </p:cNvPr>
          <p:cNvSpPr/>
          <p:nvPr/>
        </p:nvSpPr>
        <p:spPr>
          <a:xfrm>
            <a:off x="4434380" y="-23706"/>
            <a:ext cx="8354233" cy="688170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4267" dirty="0">
              <a:solidFill>
                <a:prstClr val="white"/>
              </a:solidFill>
              <a:latin typeface="Zizou Slab Medium" pitchFamily="50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9A0153E-2B85-42B1-AE59-608B87AE8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98" y="3866823"/>
            <a:ext cx="771052" cy="771052"/>
          </a:xfrm>
          <a:prstGeom prst="rect">
            <a:avLst/>
          </a:prstGeom>
        </p:spPr>
      </p:pic>
      <p:pic>
        <p:nvPicPr>
          <p:cNvPr id="15" name="17 Imagen">
            <a:extLst>
              <a:ext uri="{FF2B5EF4-FFF2-40B4-BE49-F238E27FC236}">
                <a16:creationId xmlns:a16="http://schemas.microsoft.com/office/drawing/2014/main" id="{FE827D16-DC02-4536-B4B3-DD7E4AFDED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997" y="5105799"/>
            <a:ext cx="672075" cy="672075"/>
          </a:xfrm>
          <a:prstGeom prst="rect">
            <a:avLst/>
          </a:prstGeom>
        </p:spPr>
      </p:pic>
      <p:sp>
        <p:nvSpPr>
          <p:cNvPr id="17" name="18 Rectángulo">
            <a:extLst>
              <a:ext uri="{FF2B5EF4-FFF2-40B4-BE49-F238E27FC236}">
                <a16:creationId xmlns:a16="http://schemas.microsoft.com/office/drawing/2014/main" id="{DAF7CC2B-00FE-491F-BB3E-00A2F5B49485}"/>
              </a:ext>
            </a:extLst>
          </p:cNvPr>
          <p:cNvSpPr/>
          <p:nvPr/>
        </p:nvSpPr>
        <p:spPr>
          <a:xfrm>
            <a:off x="4810314" y="2149654"/>
            <a:ext cx="6695820" cy="1632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9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Regular" pitchFamily="50" charset="0"/>
              </a:rPr>
              <a:t>Contacto</a:t>
            </a:r>
            <a:r>
              <a:rPr lang="es-PE" sz="2400" b="1" dirty="0">
                <a:solidFill>
                  <a:prstClr val="white"/>
                </a:solidFill>
                <a:latin typeface="Zizou Slab Regular" pitchFamily="50" charset="0"/>
              </a:rPr>
              <a:t> </a:t>
            </a: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PE" sz="2400" dirty="0">
              <a:solidFill>
                <a:srgbClr val="FFC000"/>
              </a:solidFill>
              <a:latin typeface="Zizou Slab Regular" pitchFamily="50" charset="0"/>
            </a:endParaRP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PE" sz="2400" dirty="0">
              <a:solidFill>
                <a:prstClr val="white"/>
              </a:solidFill>
              <a:latin typeface="Zizou Slab Regular" pitchFamily="50" charset="0"/>
            </a:endParaRP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prstClr val="white"/>
                </a:solidFill>
                <a:latin typeface="Zizou Slab Regular" pitchFamily="50" charset="0"/>
              </a:rPr>
              <a:t>Jaime Gray -  Socio fundador</a:t>
            </a: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>
                <a:solidFill>
                  <a:srgbClr val="FFC000"/>
                </a:solidFill>
                <a:latin typeface="Zizou Slab Regular" pitchFamily="50" charset="0"/>
              </a:rPr>
              <a:t>jgray@npg.pe</a:t>
            </a: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PE" sz="2400" dirty="0">
              <a:solidFill>
                <a:srgbClr val="FFC000"/>
              </a:solidFill>
              <a:latin typeface="Zizou Slab Regular" pitchFamily="50" charset="0"/>
            </a:endParaRP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prstClr val="white"/>
                </a:solidFill>
                <a:latin typeface="Zizou Slab Regular" pitchFamily="50" charset="0"/>
              </a:rPr>
              <a:t> </a:t>
            </a: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prstClr val="white"/>
                </a:solidFill>
                <a:latin typeface="Zizou Slab Regular" pitchFamily="50" charset="0"/>
              </a:rPr>
              <a:t> </a:t>
            </a: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PE" sz="2400" dirty="0">
              <a:solidFill>
                <a:prstClr val="white"/>
              </a:solidFill>
              <a:latin typeface="Zizou Slab Regular" pitchFamily="50" charset="0"/>
            </a:endParaRPr>
          </a:p>
        </p:txBody>
      </p:sp>
      <p:sp>
        <p:nvSpPr>
          <p:cNvPr id="19" name="27 Rectángulo">
            <a:extLst>
              <a:ext uri="{FF2B5EF4-FFF2-40B4-BE49-F238E27FC236}">
                <a16:creationId xmlns:a16="http://schemas.microsoft.com/office/drawing/2014/main" id="{550CE41F-340E-4516-B954-70222F0561BB}"/>
              </a:ext>
            </a:extLst>
          </p:cNvPr>
          <p:cNvSpPr/>
          <p:nvPr/>
        </p:nvSpPr>
        <p:spPr>
          <a:xfrm>
            <a:off x="4838821" y="522507"/>
            <a:ext cx="7095792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4267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Información relevante</a:t>
            </a:r>
          </a:p>
        </p:txBody>
      </p:sp>
      <p:sp>
        <p:nvSpPr>
          <p:cNvPr id="20" name="18 Rectángulo">
            <a:extLst>
              <a:ext uri="{FF2B5EF4-FFF2-40B4-BE49-F238E27FC236}">
                <a16:creationId xmlns:a16="http://schemas.microsoft.com/office/drawing/2014/main" id="{B917B645-3CB3-407D-A730-C428373A9709}"/>
              </a:ext>
            </a:extLst>
          </p:cNvPr>
          <p:cNvSpPr/>
          <p:nvPr/>
        </p:nvSpPr>
        <p:spPr>
          <a:xfrm>
            <a:off x="6002421" y="3450134"/>
            <a:ext cx="6695820" cy="1632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>
                <a:solidFill>
                  <a:prstClr val="white"/>
                </a:solidFill>
                <a:latin typeface="Zizou Slab Regular" pitchFamily="50" charset="0"/>
              </a:rPr>
              <a:t>Av. Canaval y Moreyra N° 452 Piso 13</a:t>
            </a: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prstClr val="white"/>
                </a:solidFill>
                <a:latin typeface="Zizou Slab Regular" pitchFamily="50" charset="0"/>
              </a:rPr>
              <a:t>San Isidro - Lima</a:t>
            </a:r>
          </a:p>
        </p:txBody>
      </p:sp>
      <p:sp>
        <p:nvSpPr>
          <p:cNvPr id="21" name="18 Rectángulo">
            <a:extLst>
              <a:ext uri="{FF2B5EF4-FFF2-40B4-BE49-F238E27FC236}">
                <a16:creationId xmlns:a16="http://schemas.microsoft.com/office/drawing/2014/main" id="{32EB624A-71FF-49E0-A962-B78612EFB6D8}"/>
              </a:ext>
            </a:extLst>
          </p:cNvPr>
          <p:cNvSpPr/>
          <p:nvPr/>
        </p:nvSpPr>
        <p:spPr>
          <a:xfrm>
            <a:off x="6002421" y="4886080"/>
            <a:ext cx="6695820" cy="1632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>
                <a:solidFill>
                  <a:prstClr val="white"/>
                </a:solidFill>
                <a:latin typeface="Zizou Slab Regular" pitchFamily="50" charset="0"/>
              </a:rPr>
              <a:t>Comunicarse con:</a:t>
            </a: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prstClr val="white"/>
                </a:solidFill>
                <a:latin typeface="Zizou Slab Regular" pitchFamily="50" charset="0"/>
              </a:rPr>
              <a:t>Lidia Guissa</a:t>
            </a: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>
                <a:solidFill>
                  <a:srgbClr val="FFC000"/>
                </a:solidFill>
                <a:latin typeface="Zizou Slab Regular" pitchFamily="50" charset="0"/>
              </a:rPr>
              <a:t>T. 7063333 anexo 1316</a:t>
            </a:r>
          </a:p>
          <a:p>
            <a:pPr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>
                <a:latin typeface="Zizou Slab Regular" pitchFamily="50" charset="0"/>
              </a:rPr>
              <a:t>Video Conferencia:</a:t>
            </a:r>
            <a:r>
              <a:rPr lang="es-PE" sz="2400" dirty="0">
                <a:latin typeface="Zizou Slab Regular" pitchFamily="50" charset="0"/>
              </a:rPr>
              <a:t> 201.234.48.203</a:t>
            </a:r>
            <a:endParaRPr lang="es-PE" sz="2400" dirty="0">
              <a:solidFill>
                <a:prstClr val="white"/>
              </a:solidFill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9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Introducción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¿Por qué los contratos de construcción traen tantos problemas y tan poca certidumbre en plazo y precio?</a:t>
            </a: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Dos papers: (1) </a:t>
            </a:r>
            <a:r>
              <a:rPr lang="es-MX" sz="2800" b="1" dirty="0">
                <a:solidFill>
                  <a:srgbClr val="FF0000"/>
                </a:solidFill>
                <a:latin typeface="Zizou Slab Regular" pitchFamily="50" charset="0"/>
              </a:rPr>
              <a:t>Doug Jones 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b="1" i="1" dirty="0">
              <a:solidFill>
                <a:srgbClr val="FF0000"/>
              </a:solidFill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800" i="1" dirty="0">
                <a:latin typeface="Zizou Slab Regular" pitchFamily="50" charset="0"/>
              </a:rPr>
              <a:t>“Navegando a través de los sistemas de entrega de proyectos: Alternativas y Factores a Considerar en la Asignación de los Riesgos en Proyectos de Construcción”</a:t>
            </a:r>
          </a:p>
          <a:p>
            <a:pPr algn="just">
              <a:buClr>
                <a:srgbClr val="0070C0"/>
              </a:buClr>
            </a:pPr>
            <a:endParaRPr lang="es-MX" sz="2800" i="1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400" dirty="0">
                <a:latin typeface="Zizou Slab Regular" pitchFamily="50" charset="0"/>
              </a:rPr>
              <a:t> SPDC / Clayton Utz – 2014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3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Introducción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¿Por qué los contratos de construcción traen tantos problemas y tan poca certidumbre en plazo y precio?</a:t>
            </a: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Dos papers (2)	</a:t>
            </a:r>
            <a:r>
              <a:rPr lang="es-MX" sz="2800" b="1" dirty="0">
                <a:solidFill>
                  <a:srgbClr val="FF0000"/>
                </a:solidFill>
                <a:latin typeface="Zizou Slab Regular" pitchFamily="50" charset="0"/>
              </a:rPr>
              <a:t>Jaime Gray y Fiorella Reyes 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800" dirty="0">
                <a:latin typeface="Zizou Slab Regular" pitchFamily="50" charset="0"/>
              </a:rPr>
              <a:t>“</a:t>
            </a:r>
            <a:r>
              <a:rPr lang="es-MX" sz="2800" i="1" dirty="0">
                <a:latin typeface="Zizou Slab Regular" pitchFamily="50" charset="0"/>
              </a:rPr>
              <a:t>To have the cake and eat it too ó  sobre la importancia de la escogencia y de saber qué implica querer tenerlo todo. De los sistemas de entrega de los proyectos y las decisiones de los propietarios en los proyectos”</a:t>
            </a:r>
            <a:r>
              <a:rPr lang="es-MX" sz="2800" dirty="0">
                <a:latin typeface="Zizou Slab Regular" pitchFamily="50" charset="0"/>
              </a:rPr>
              <a:t> 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r>
              <a:rPr lang="es-MX" sz="2400" dirty="0">
                <a:latin typeface="Zizou Slab Regular" pitchFamily="50" charset="0"/>
              </a:rPr>
              <a:t>[Manuscrito presentado para su publicación]. En: Puertas, G y Manyari, A (Coords.). Construcción. Contratos, gestión y disputas. Editorial Themis. Lima</a:t>
            </a:r>
            <a:r>
              <a:rPr lang="es-MX" sz="2800" dirty="0">
                <a:latin typeface="Zizou Slab Regular" pitchFamily="50" charset="0"/>
              </a:rPr>
              <a:t>.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4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Introducción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¿Por qué los contratos de construcción traen tantos problemas y tan poca certidumbre en plazo y precio?</a:t>
            </a: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La mala asignación de riesgos termina siendo campo fértil para los reclamos.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La relación es evidentemente conflictiva.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Los métodos de resolución no son los más adecuados.</a:t>
            </a:r>
            <a:endParaRPr lang="es-MX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7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Introducción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¿Por qué los contratos de construcción traen tantos problemas y tan poca certidumbre en plazo y precio?</a:t>
            </a: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Hay una ecuación inevitable, de sentido común, natural entre riesgo y precio.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Y esa es una elección del Mandante al final del día.</a:t>
            </a:r>
            <a:endParaRPr lang="es-MX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6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Introducción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¿Cómo se han desarrollado los contratos de construcción pública y privada, tradicionalmente?</a:t>
            </a:r>
          </a:p>
          <a:p>
            <a:pPr algn="ctr"/>
            <a:endParaRPr lang="es-MX" sz="2000" dirty="0">
              <a:latin typeface="Zizou Slab Light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Terriblemente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Con retrasos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Con mayores costos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Con litigio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7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" y="146652"/>
            <a:ext cx="2185849" cy="1276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E0F8E1-51FD-478F-99A6-C10AF54FD3DD}"/>
              </a:ext>
            </a:extLst>
          </p:cNvPr>
          <p:cNvSpPr txBox="1"/>
          <p:nvPr/>
        </p:nvSpPr>
        <p:spPr>
          <a:xfrm>
            <a:off x="1025271" y="784920"/>
            <a:ext cx="101414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Introducción</a:t>
            </a:r>
          </a:p>
          <a:p>
            <a:pPr algn="ctr"/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izou Slab Bold" pitchFamily="50" charset="0"/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izou Slab Bold" pitchFamily="50" charset="0"/>
              </a:rPr>
              <a:t>Todo esto debe cambiarse</a:t>
            </a:r>
          </a:p>
          <a:p>
            <a:pPr algn="just">
              <a:buClr>
                <a:srgbClr val="0070C0"/>
              </a:buClr>
            </a:pP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latin typeface="Zizou Slab Regular" pitchFamily="50" charset="0"/>
              </a:rPr>
              <a:t>Rompiendo paradigmas</a:t>
            </a:r>
          </a:p>
          <a:p>
            <a:pPr algn="ctr">
              <a:buClr>
                <a:srgbClr val="0070C0"/>
              </a:buClr>
            </a:pPr>
            <a:endParaRPr lang="es-MX" sz="2800" b="1" dirty="0">
              <a:solidFill>
                <a:srgbClr val="FF0000"/>
              </a:solidFill>
              <a:latin typeface="Zizou Slab Regular" pitchFamily="50" charset="0"/>
            </a:endParaRPr>
          </a:p>
          <a:p>
            <a:pPr algn="ctr">
              <a:buClr>
                <a:srgbClr val="0070C0"/>
              </a:buClr>
            </a:pPr>
            <a:r>
              <a:rPr lang="es-MX" sz="2800" b="1" dirty="0">
                <a:solidFill>
                  <a:srgbClr val="FF0000"/>
                </a:solidFill>
                <a:latin typeface="Zizou Slab Regular" pitchFamily="50" charset="0"/>
              </a:rPr>
              <a:t>Pasar de la confrontación a la colaboración</a:t>
            </a:r>
            <a:endParaRPr lang="es-MX" sz="2800" dirty="0">
              <a:latin typeface="Zizou Slab Regular" pitchFamily="50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800" dirty="0">
                <a:latin typeface="Zizou Slab Regular" pitchFamily="50" charset="0"/>
              </a:rPr>
              <a:t>Compartir: Riesgos, lo que implica alinear objetivos, información, toma de decisiones, ganancias y pérdidas</a:t>
            </a:r>
          </a:p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800" dirty="0">
                <a:latin typeface="Zizou Slab Regular" pitchFamily="50" charset="0"/>
              </a:rPr>
              <a:t>Emplear buenas prácticas internacionales</a:t>
            </a:r>
          </a:p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MX" sz="2800" dirty="0">
                <a:latin typeface="Zizou Slab Regular" pitchFamily="50" charset="0"/>
              </a:rPr>
              <a:t>Gestionar todos los días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MX" sz="2800" dirty="0">
              <a:latin typeface="Zizou Slab Regular" pitchFamily="50" charset="0"/>
            </a:endParaRPr>
          </a:p>
          <a:p>
            <a:pPr algn="just">
              <a:buClr>
                <a:srgbClr val="0070C0"/>
              </a:buClr>
            </a:pPr>
            <a:endParaRPr lang="es-MX" dirty="0">
              <a:latin typeface="Zizou Slab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80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17767</TotalTime>
  <Words>1383</Words>
  <Application>Microsoft Macintosh PowerPoint</Application>
  <PresentationFormat>Panorámica</PresentationFormat>
  <Paragraphs>284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Zizou Slab Bold</vt:lpstr>
      <vt:lpstr>Zizou Slab Light</vt:lpstr>
      <vt:lpstr>Zizou Slab Medium</vt:lpstr>
      <vt:lpstr>Zizou Slab Regular</vt:lpstr>
      <vt:lpstr>ZizouSlab-Light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Yazmin Ravina</dc:creator>
  <cp:lastModifiedBy>Jaime Gray</cp:lastModifiedBy>
  <cp:revision>223</cp:revision>
  <dcterms:created xsi:type="dcterms:W3CDTF">2020-03-09T16:01:44Z</dcterms:created>
  <dcterms:modified xsi:type="dcterms:W3CDTF">2022-10-26T16:15:02Z</dcterms:modified>
</cp:coreProperties>
</file>